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8" r:id="rId6"/>
    <p:sldId id="299" r:id="rId7"/>
    <p:sldId id="292" r:id="rId8"/>
    <p:sldId id="293" r:id="rId9"/>
    <p:sldId id="306" r:id="rId10"/>
    <p:sldId id="307" r:id="rId11"/>
    <p:sldId id="294" r:id="rId12"/>
    <p:sldId id="295" r:id="rId13"/>
    <p:sldId id="296" r:id="rId14"/>
    <p:sldId id="297" r:id="rId15"/>
    <p:sldId id="298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5450C9-30E0-4ACF-BDD1-092463FFFB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6ABAD-DFC6-41BB-AF76-77EBFA4568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9BF0D-A27E-4949-BA05-26DFC7FA342E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C7E56-E390-43F2-A87A-4A200501E4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FB9EB-179C-4409-A4AF-09861B235A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62803-C07A-499E-9504-8ED8734DAF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69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4AA30-155C-4903-9267-E3BBFB95FF41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3F336-7DD2-47CF-A0F3-D1163B2A9C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3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81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343BBF-5896-492F-B293-DE44DE831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00127" y="5095875"/>
            <a:ext cx="4991747" cy="17621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BC4C36-9C93-4585-BF64-797C37947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0 h 5924550"/>
              <a:gd name="connsiteX1" fmla="*/ 11258550 w 11258550"/>
              <a:gd name="connsiteY1" fmla="*/ 0 h 5924550"/>
              <a:gd name="connsiteX2" fmla="*/ 11258550 w 11258550"/>
              <a:gd name="connsiteY2" fmla="*/ 5924550 h 5924550"/>
              <a:gd name="connsiteX3" fmla="*/ 8125149 w 11258550"/>
              <a:gd name="connsiteY3" fmla="*/ 5924550 h 5924550"/>
              <a:gd name="connsiteX4" fmla="*/ 8125149 w 11258550"/>
              <a:gd name="connsiteY4" fmla="*/ 4629150 h 5924550"/>
              <a:gd name="connsiteX5" fmla="*/ 3133402 w 11258550"/>
              <a:gd name="connsiteY5" fmla="*/ 4629150 h 5924550"/>
              <a:gd name="connsiteX6" fmla="*/ 3133402 w 11258550"/>
              <a:gd name="connsiteY6" fmla="*/ 5924550 h 5924550"/>
              <a:gd name="connsiteX7" fmla="*/ 0 w 11258550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0"/>
                </a:moveTo>
                <a:lnTo>
                  <a:pt x="11258550" y="0"/>
                </a:lnTo>
                <a:lnTo>
                  <a:pt x="11258550" y="5924550"/>
                </a:lnTo>
                <a:lnTo>
                  <a:pt x="8125149" y="5924550"/>
                </a:lnTo>
                <a:lnTo>
                  <a:pt x="8125149" y="4629150"/>
                </a:lnTo>
                <a:lnTo>
                  <a:pt x="3133402" y="4629150"/>
                </a:lnTo>
                <a:lnTo>
                  <a:pt x="3133402" y="5924550"/>
                </a:lnTo>
                <a:lnTo>
                  <a:pt x="0" y="5924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49D11F-03B6-400D-94E7-177EEBC5C7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921" y="6176266"/>
            <a:ext cx="4270159" cy="339247"/>
          </a:xfrm>
        </p:spPr>
        <p:txBody>
          <a:bodyPr>
            <a:noAutofit/>
          </a:bodyPr>
          <a:lstStyle>
            <a:lvl1pPr marL="0" indent="0" algn="ctr">
              <a:buNone/>
              <a:defRPr sz="2000" spc="1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C86F7-04B1-4F1F-B4FB-8A3C27936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940" y="5489855"/>
            <a:ext cx="4270248" cy="640080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000" cap="all" baseline="0">
                <a:ln w="19050">
                  <a:solidFill>
                    <a:schemeClr val="accent6"/>
                  </a:solidFill>
                </a:ln>
                <a:noFill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3638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8D0226-3AB8-4591-90BD-C0E6D9A30301}"/>
              </a:ext>
            </a:extLst>
          </p:cNvPr>
          <p:cNvSpPr/>
          <p:nvPr userDrawn="1"/>
        </p:nvSpPr>
        <p:spPr>
          <a:xfrm>
            <a:off x="1780309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12CA40-DF7D-4358-831F-BC9B8960CBDB}"/>
              </a:ext>
            </a:extLst>
          </p:cNvPr>
          <p:cNvSpPr/>
          <p:nvPr userDrawn="1"/>
        </p:nvSpPr>
        <p:spPr>
          <a:xfrm>
            <a:off x="4979555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1A6E6-C76B-400D-9A19-F1B09AD38A3E}"/>
              </a:ext>
            </a:extLst>
          </p:cNvPr>
          <p:cNvSpPr/>
          <p:nvPr userDrawn="1"/>
        </p:nvSpPr>
        <p:spPr>
          <a:xfrm>
            <a:off x="8153400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67140AA-40F5-4101-B5AA-DDCDA4906E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53428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966AA58-3FAC-4126-8C63-16F10420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07899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B430FA7-46C5-4651-8ED7-21284AF012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2674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C698088-82D8-4D90-AE73-66B661DFCB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7145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3FF934E-D2F5-409F-B4EB-CD316340BF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51920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E006825-EBAA-451B-AD52-683B7109D5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0990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044D0E17-B284-4856-BBDB-FFF2EBA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6B7B285-9E5D-48DB-B740-3FDA433F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3D1A241-8F30-495A-8B68-B8A5CAA1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31C97-3E53-4030-A6E5-50E4DF9A1C34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F8C40A-9F2A-4E97-956E-E8A1BFB94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71808"/>
            <a:ext cx="6408851" cy="63919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2419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E1A5FC-3F83-4927-88B5-5BCBA3EA68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33860" y="466725"/>
            <a:ext cx="4858139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EE9FB-42C5-4A09-A4FE-4DDE8CF9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08DFF-BE58-419E-A8E1-FD94281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4A919-F912-4129-B930-D8A078A8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CEA9B97-0004-4411-ABB4-A27F463B8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045" y="2387634"/>
            <a:ext cx="2824355" cy="3392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D60F60-B501-479A-A75A-8FD1F97965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7045" y="1804968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170FD0E-EBE1-4417-BC9D-4CD5F92BFD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5452" y="2385650"/>
            <a:ext cx="2824355" cy="3392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7738676-CB36-4BE1-A9C9-0215DEEECB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5452" y="1802984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38544-38E0-4456-B973-6058B99619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8"/>
            <a:ext cx="6041907" cy="639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00868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3F335-C36A-4214-BC97-BB4C9721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CBA95-53AF-4D84-851A-58323862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8AEEC-9F28-4200-B5D7-453E32B3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D9967FE-B330-4703-9D6E-CC40B84B1030}"/>
              </a:ext>
            </a:extLst>
          </p:cNvPr>
          <p:cNvCxnSpPr>
            <a:cxnSpLocks/>
          </p:cNvCxnSpPr>
          <p:nvPr userDrawn="1"/>
        </p:nvCxnSpPr>
        <p:spPr>
          <a:xfrm>
            <a:off x="6150567" y="2200739"/>
            <a:ext cx="0" cy="34699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BC0FBFA-8000-40C6-8EF3-D30A0A48CBC5}"/>
              </a:ext>
            </a:extLst>
          </p:cNvPr>
          <p:cNvCxnSpPr>
            <a:cxnSpLocks/>
          </p:cNvCxnSpPr>
          <p:nvPr userDrawn="1"/>
        </p:nvCxnSpPr>
        <p:spPr>
          <a:xfrm flipH="1">
            <a:off x="2545167" y="3935702"/>
            <a:ext cx="710166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DCC767D-316F-42DA-9712-29C185B762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8036" y="1767731"/>
            <a:ext cx="1706966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DC3AF654-39ED-4B70-9A85-34D9DC79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78035" y="5683895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3E0B0DF9-E558-439A-9B7D-4C600008B0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792884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6BB9DF13-A501-4465-8844-F8ADFE8BE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834" y="3792884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23EF573-9496-4229-ABB9-B58C441687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000" y="2740969"/>
            <a:ext cx="1929792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6C96D231-4BEB-47C0-BC89-3D69A5E0DD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9358" y="4263233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18B3BFCC-5202-4CF7-8748-EA1165299B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5805" y="5001059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0F78A8C0-E488-4B82-A881-BAF70EF526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28224" y="4328700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9CBF7863-921B-428D-857E-AC4D195E88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64942" y="4956195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3818CA49-6F16-4527-9CE5-335D522ECA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96547" y="2870279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8460B-1230-475A-839A-BB0365A3D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7"/>
            <a:ext cx="10629597" cy="64580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438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3D11A1-D567-4DE9-AFD4-7A6BC7C300C1}"/>
              </a:ext>
            </a:extLst>
          </p:cNvPr>
          <p:cNvSpPr/>
          <p:nvPr userDrawn="1"/>
        </p:nvSpPr>
        <p:spPr>
          <a:xfrm>
            <a:off x="4483944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398470-6F00-41F0-B63E-42C03BC992F8}"/>
              </a:ext>
            </a:extLst>
          </p:cNvPr>
          <p:cNvSpPr/>
          <p:nvPr userDrawn="1"/>
        </p:nvSpPr>
        <p:spPr>
          <a:xfrm>
            <a:off x="4489659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06A024-E68E-4F1C-887D-415804C89479}"/>
              </a:ext>
            </a:extLst>
          </p:cNvPr>
          <p:cNvSpPr/>
          <p:nvPr userDrawn="1"/>
        </p:nvSpPr>
        <p:spPr>
          <a:xfrm>
            <a:off x="828484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C2448-350F-482F-92C0-4F1495265933}"/>
              </a:ext>
            </a:extLst>
          </p:cNvPr>
          <p:cNvSpPr/>
          <p:nvPr userDrawn="1"/>
        </p:nvSpPr>
        <p:spPr>
          <a:xfrm>
            <a:off x="829055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BFB613-F647-4C24-8072-6BA560C2CF35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2D8BE-09E0-4B54-871E-627BA368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58535-C39C-4032-BC07-CC7DA745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38FD9-7569-4F67-9902-EA32B7F9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6849D09-65B8-4E5C-986A-AB5E3748D4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1350" y="1221488"/>
            <a:ext cx="5829300" cy="5378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AC480B-19BB-48E2-8BEF-4AA0680D32DE}"/>
              </a:ext>
            </a:extLst>
          </p:cNvPr>
          <p:cNvSpPr/>
          <p:nvPr userDrawn="1"/>
        </p:nvSpPr>
        <p:spPr>
          <a:xfrm>
            <a:off x="69151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C09E39-FAAE-43BC-8BD6-08DC89C45F5B}"/>
              </a:ext>
            </a:extLst>
          </p:cNvPr>
          <p:cNvSpPr/>
          <p:nvPr userDrawn="1"/>
        </p:nvSpPr>
        <p:spPr>
          <a:xfrm>
            <a:off x="69722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7156FBE-72BD-4A64-99F7-1ABAA272A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928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0AEE629F-FF1D-44AE-B728-8EA70D72A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0644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C4D74F9-C022-4D89-9C64-1A0A5FD3A6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1543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06BD1-5247-47AE-87C4-5720ED5AC7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3928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D3684C2-E9CD-4A2A-993D-ABF39BD30C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0644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960BEA5-C2B5-456D-8982-4C8A8E7EE6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51543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CDC00CA-B925-48D9-91B3-A79A59C28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1350" y="671807"/>
            <a:ext cx="5829300" cy="63919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97463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36D74-17F7-4684-B610-18AB1682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FBB6F-A08B-41AD-8AD2-DC5AE674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A4285-BB73-4E13-BBDF-3F14D2AD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28238E-356F-43CD-AA8F-3BC1FA26B6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900" y="1172060"/>
            <a:ext cx="5829300" cy="5378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50BF9B7-44D3-43B3-8650-0E38FB9F80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85497" y="2172381"/>
            <a:ext cx="4487220" cy="4487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0A34C87-263B-4C39-95B1-6A3E78FC48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172381"/>
            <a:ext cx="5007023" cy="4487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8FDE5E1-CA4F-47D6-B408-560DFA59D30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906463" y="2752724"/>
            <a:ext cx="5007022" cy="32924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Content Placeholder 9">
            <a:extLst>
              <a:ext uri="{FF2B5EF4-FFF2-40B4-BE49-F238E27FC236}">
                <a16:creationId xmlns:a16="http://schemas.microsoft.com/office/drawing/2014/main" id="{E8933B94-68E9-4F8A-95B3-C8A867B06FF5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6785497" y="2747768"/>
            <a:ext cx="4500041" cy="32924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997C22C-C02E-4D5D-866A-A163E2B47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00" y="671808"/>
            <a:ext cx="5829300" cy="639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67859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9A6EC546-1FDF-48B1-BB0F-4069A4AF6B46}"/>
              </a:ext>
            </a:extLst>
          </p:cNvPr>
          <p:cNvSpPr/>
          <p:nvPr userDrawn="1"/>
        </p:nvSpPr>
        <p:spPr>
          <a:xfrm rot="5400000">
            <a:off x="1338026" y="-868210"/>
            <a:ext cx="972645" cy="3647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787A3-6FE4-43A8-B38B-0F6A2EF1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E0A1E-0F1E-4FFE-B209-3D967919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99867-6933-40F9-BEA0-F30FA697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0E72126-EBC8-4AA7-AA53-38A15FDEC6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44CA5E4-4215-49A0-86F5-2C4847D87E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735C1917-DDF3-4A5B-AEB9-E0FBD98EC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0FF36A3-BF35-4A36-ADAB-547CA8CAE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3BE85149-0E6D-4CDC-82B6-EF6894D9C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6E8B6B5-41D1-4EC9-84EF-1989A504B7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F13F401-A13F-4EF3-88FC-D517D7F7B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4639D5D-D529-4EF5-9EF8-8C9B3715A28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45E22B01-C64B-4A03-9118-68BCAECC3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4BA50FF-5CC3-4F90-9AA6-5942DF634B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B3EEE7C-67C5-49ED-A602-F8E162B21A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E91B34F-5506-49A1-8594-9259C64066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A7D7592-A438-4BE7-82A5-188EF3B702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70F1DE9A-9607-4D77-B1CA-EA7A15A4CA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FE726AB2-7D79-4CF4-ACA3-327A065CA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07991841-3C5D-4E23-ACEF-AC0C7BA286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E827F407-DC92-4E39-85F3-56B3405B23A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ADBEC4B1-A92B-4923-B3C2-44570B971C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32CD6E05-4E76-4ADF-9FC8-4321B2B96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40BE94-38F8-48B0-9A42-DA1A419750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CFECD0B-5901-4EBC-92AA-3DE8CD1132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B173BBB1-992E-4C62-B6EF-38E5859DA7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3639117-6091-4743-897D-3E5F4468CC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B7A64542-4E5B-4701-845E-5101F87E11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0F74B4EA-4966-4ABC-8DFD-01157881B8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20679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D7536456-E749-466F-8EFA-F33D828122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18755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A6C85040-3D7A-4FD1-B96E-3ED73836766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966941C8-0858-4060-8F85-A63D40D058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B66D6339-390D-45A7-BBF7-ADB8D6A0168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89C25EC2-6755-441D-BD59-204C60EFD6A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5AA552AB-DFEE-4CE4-9596-F63F557FD4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8AA79F31-661A-42DB-97E9-B3633BF6622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E1E5-ACAD-4ED5-AAF2-539AF0733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1808"/>
            <a:ext cx="10515600" cy="661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0835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FB87B-D4AD-42B4-8993-D5BD0311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DA0E7-08C2-442E-A8B3-F1218B69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842E0-2E48-4C5C-9EC5-429BF2DA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3808EC-BC22-46D4-895E-0A67F6EE1907}"/>
              </a:ext>
            </a:extLst>
          </p:cNvPr>
          <p:cNvSpPr/>
          <p:nvPr userDrawn="1"/>
        </p:nvSpPr>
        <p:spPr>
          <a:xfrm>
            <a:off x="9393543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83E2FE-F5EA-4C43-BC5B-23330B11D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8333552" y="3930709"/>
            <a:ext cx="3975244" cy="9965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7859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F7723-F5B1-4A97-921F-93E42B12D62B}"/>
              </a:ext>
            </a:extLst>
          </p:cNvPr>
          <p:cNvSpPr/>
          <p:nvPr userDrawn="1"/>
        </p:nvSpPr>
        <p:spPr>
          <a:xfrm>
            <a:off x="4659086" y="0"/>
            <a:ext cx="7532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70FDF-6533-4E3F-94A4-2548DA2F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B69DE-3108-4A10-8EDD-EC2EF3F5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B337B-1B07-4B9D-9563-C5E433F8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A44B00A-A50E-49C2-AE8C-E243734442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1913" y="671944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0A1A7F-BD7F-4CB8-A8BD-C7DDCD62C9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94627" y="2426760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53CF9-87EA-4162-8CBD-63E10EBEB6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94627" y="2801755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F099E8E6-E766-4B5B-8E98-7D92E8F91A9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38065" y="671944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3AC6007-1F43-4D93-842F-2E1F01D19B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779" y="2426197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5EC4308-1195-47F4-A415-8637701ADF8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779" y="2801192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8E583185-DBE3-45E6-B367-B88C50A91CE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31913" y="3494316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0B472BE4-F051-416A-AFCF-53E847C3E5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94627" y="5249132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F4A7512-D4D0-4D2E-A300-C5EE0AC2EC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94627" y="5624127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7CBE80F1-F6E2-416E-9F4A-EBE15E0F94A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038065" y="3494316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9A76D07-863C-4818-9D9C-99B8F83B8F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00779" y="5248569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2CAEC7-C513-41B6-9F77-3D5481F849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0779" y="5623564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03895-E987-4148-AB13-798D65CB7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2238083" y="2746661"/>
            <a:ext cx="4907372" cy="107615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89745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64182B-9BBA-4B44-BC53-045107E9371D}"/>
              </a:ext>
            </a:extLst>
          </p:cNvPr>
          <p:cNvSpPr/>
          <p:nvPr userDrawn="1"/>
        </p:nvSpPr>
        <p:spPr>
          <a:xfrm>
            <a:off x="2754086" y="0"/>
            <a:ext cx="9437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A1795-FD62-4E99-989E-A14C0571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5EE35-717E-4E9F-A75B-366341B3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606A6-DC50-4DDF-8621-3D530D52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9DE112EE-5EA4-49AF-8AF9-754D30C144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45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3210BF0-55FD-4D41-9458-4492BAD292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495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739369F-4EDD-4B19-8395-084759667B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7495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A72E3657-9D29-484E-819B-67EA4ADC47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5879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E59867B-1A93-4A9B-9C2E-AE7B5FCF51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529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90192BD-CD3C-44D3-9A9A-8782B80F76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7529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E378BE-4D71-48F2-BA16-CCF8158EF7E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95913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F28DC9-C26A-4D42-8BFA-540BB696E0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7563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642AD6D-085C-424D-B340-7731A4F95D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7563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9CD02B3D-3B05-4CE4-98EF-4772E813751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059471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58AF150-35C5-4E99-97F8-798A80E52A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75977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02EB253-A55A-4EC6-A5A8-ABACCF75D0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75977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1A02BB49-28DB-48E5-8959-D36C9840302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75845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3C6BE33-794C-464D-886A-DB31DC137B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7495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1088B84-C9AE-4E0F-BE0B-7691872F78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7495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EC807298-9742-4D0C-86D4-A25C5ED306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85879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B94081A-B2B7-439C-B7CA-91A63FB88D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529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75898E2-098E-4BDE-8BA8-C1D0755D7E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7529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EEB78526-379C-43C5-ABE7-2F184FC309A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95913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AA9378E-4336-4D84-9033-052E57D5470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563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4AF0D6AA-392E-489E-8457-370F65305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563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515D701A-667D-41D8-B25B-72B088C7E9E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059471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D0AB2C67-89B8-459B-BB18-3655BA5AB35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75977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88DB254D-C387-4A49-A475-DA300A71317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75977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C00339E-E516-47A3-98FD-790448864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332219" y="2746661"/>
            <a:ext cx="4907372" cy="107615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10110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16B3E-BF5D-4CBE-AA15-FEAD2B0B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6F15C-2031-4B28-91FF-8532EFEE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47681-AA55-4F94-8741-812FB362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B5880F-F841-4DE6-B266-C373510AF249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88B7164-58B7-4BB5-998B-0E7F664D92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562550" y="3063183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CB6F5B2-F117-4AD5-9C54-96006D152F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3226739" y="3063183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60636773-D205-448C-8DD8-8BBC3AFC25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5857430" y="3063181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CD4F0A7-B003-44EA-AD28-A4B13CCE89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8520742" y="3063180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CEEA233-6913-4525-8B47-39C2814EEF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18C63E6-2425-4D8D-99C9-99B35F978A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EB3CF35-C4EC-42DA-B265-89015DF035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36069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1B05A3F-5647-4FA8-AAB1-0438B6F6DD1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36069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67059F7A-88D8-4E2F-A6F4-6CF5F194D5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909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B25228C-31FC-4E25-80B1-8FAD0909BE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1909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E3BCA350-B685-4ADC-9FC8-2318072976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04516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75319BC-EF3B-4B55-9663-E04ED5DBC8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04516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E10C144-C9A1-43BD-9C8A-183A065E24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694" y="658420"/>
            <a:ext cx="3472731" cy="66596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602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6E7A44-0539-4C8E-ABEB-E56B131C4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29326" y="2152651"/>
            <a:ext cx="6162674" cy="2909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0CB7D0-0851-45AD-932F-0A0BD59CCB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66726"/>
            <a:ext cx="6848474" cy="6391274"/>
          </a:xfrm>
          <a:custGeom>
            <a:avLst/>
            <a:gdLst>
              <a:gd name="connsiteX0" fmla="*/ 0 w 6848474"/>
              <a:gd name="connsiteY0" fmla="*/ 0 h 6391274"/>
              <a:gd name="connsiteX1" fmla="*/ 6848474 w 6848474"/>
              <a:gd name="connsiteY1" fmla="*/ 0 h 6391274"/>
              <a:gd name="connsiteX2" fmla="*/ 6848474 w 6848474"/>
              <a:gd name="connsiteY2" fmla="*/ 1685925 h 6391274"/>
              <a:gd name="connsiteX3" fmla="*/ 6029325 w 6848474"/>
              <a:gd name="connsiteY3" fmla="*/ 1685925 h 6391274"/>
              <a:gd name="connsiteX4" fmla="*/ 6029325 w 6848474"/>
              <a:gd name="connsiteY4" fmla="*/ 4595813 h 6391274"/>
              <a:gd name="connsiteX5" fmla="*/ 6848474 w 6848474"/>
              <a:gd name="connsiteY5" fmla="*/ 4595813 h 6391274"/>
              <a:gd name="connsiteX6" fmla="*/ 6848474 w 6848474"/>
              <a:gd name="connsiteY6" fmla="*/ 6391274 h 6391274"/>
              <a:gd name="connsiteX7" fmla="*/ 0 w 6848474"/>
              <a:gd name="connsiteY7" fmla="*/ 6391274 h 639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474" h="6391274">
                <a:moveTo>
                  <a:pt x="0" y="0"/>
                </a:moveTo>
                <a:lnTo>
                  <a:pt x="6848474" y="0"/>
                </a:lnTo>
                <a:lnTo>
                  <a:pt x="6848474" y="1685925"/>
                </a:lnTo>
                <a:lnTo>
                  <a:pt x="6029325" y="1685925"/>
                </a:lnTo>
                <a:lnTo>
                  <a:pt x="6029325" y="4595813"/>
                </a:lnTo>
                <a:lnTo>
                  <a:pt x="6848474" y="4595813"/>
                </a:lnTo>
                <a:lnTo>
                  <a:pt x="6848474" y="6391274"/>
                </a:lnTo>
                <a:lnTo>
                  <a:pt x="0" y="63912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C0B0C-9F99-4C31-993B-EB072ABA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2CDF4-F0E3-4D07-89C6-5ABCCDDD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DEC1K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BDA5F-715E-4514-9476-437B3EB0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D38E0F-D52F-4777-9D68-D30CB3B8C8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4625" y="2624137"/>
            <a:ext cx="5172075" cy="2033588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6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083E92-8775-41F5-A992-0786A4081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2272" y="671808"/>
            <a:ext cx="3661528" cy="63919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76292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02A0C2-BC21-4E10-B50C-353B8CBD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985" y="1057275"/>
            <a:ext cx="6015990" cy="3457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548780-9B3B-47BB-AA7B-928FA50A6A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57275"/>
            <a:ext cx="12191999" cy="5295900"/>
          </a:xfrm>
          <a:custGeom>
            <a:avLst/>
            <a:gdLst>
              <a:gd name="connsiteX0" fmla="*/ 0 w 12191999"/>
              <a:gd name="connsiteY0" fmla="*/ 0 h 5295900"/>
              <a:gd name="connsiteX1" fmla="*/ 514985 w 12191999"/>
              <a:gd name="connsiteY1" fmla="*/ 0 h 5295900"/>
              <a:gd name="connsiteX2" fmla="*/ 514985 w 12191999"/>
              <a:gd name="connsiteY2" fmla="*/ 3457576 h 5295900"/>
              <a:gd name="connsiteX3" fmla="*/ 6530975 w 12191999"/>
              <a:gd name="connsiteY3" fmla="*/ 3457576 h 5295900"/>
              <a:gd name="connsiteX4" fmla="*/ 6530975 w 12191999"/>
              <a:gd name="connsiteY4" fmla="*/ 0 h 5295900"/>
              <a:gd name="connsiteX5" fmla="*/ 12191999 w 12191999"/>
              <a:gd name="connsiteY5" fmla="*/ 0 h 5295900"/>
              <a:gd name="connsiteX6" fmla="*/ 12191999 w 12191999"/>
              <a:gd name="connsiteY6" fmla="*/ 5295900 h 5295900"/>
              <a:gd name="connsiteX7" fmla="*/ 0 w 12191999"/>
              <a:gd name="connsiteY7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5295900">
                <a:moveTo>
                  <a:pt x="0" y="0"/>
                </a:moveTo>
                <a:lnTo>
                  <a:pt x="514985" y="0"/>
                </a:lnTo>
                <a:lnTo>
                  <a:pt x="514985" y="3457576"/>
                </a:lnTo>
                <a:lnTo>
                  <a:pt x="6530975" y="3457576"/>
                </a:lnTo>
                <a:lnTo>
                  <a:pt x="6530975" y="0"/>
                </a:lnTo>
                <a:lnTo>
                  <a:pt x="12191999" y="0"/>
                </a:lnTo>
                <a:lnTo>
                  <a:pt x="12191999" y="5295900"/>
                </a:lnTo>
                <a:lnTo>
                  <a:pt x="0" y="52959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958E2-130A-401C-B53D-DCC76962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78FE4-D7D1-40CE-9190-C68702FE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C4996-95A4-4EC0-BF6E-7C2FACB7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332CD16-89CC-43FA-B7BF-06786B4648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354" y="1547271"/>
            <a:ext cx="5172932" cy="25812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7734DB-D9FF-4945-91EF-DB146D834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2250" y="762308"/>
            <a:ext cx="5783657" cy="6659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96990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FB6A2A-F24A-4E64-A207-404C8CC7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0600" y="2132410"/>
            <a:ext cx="3581400" cy="2316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E19EA-E986-4004-8C5B-712009E7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12B16-8A8E-4099-ACE3-946220C6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8AF2A-C932-41B3-957E-9888020C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7D0C286-3FF6-4839-AE38-6F404BF056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66725"/>
            <a:ext cx="7834312" cy="5924550"/>
          </a:xfrm>
          <a:custGeom>
            <a:avLst/>
            <a:gdLst>
              <a:gd name="connsiteX0" fmla="*/ 7834312 w 7834312"/>
              <a:gd name="connsiteY0" fmla="*/ 0 h 5924550"/>
              <a:gd name="connsiteX1" fmla="*/ 0 w 7834312"/>
              <a:gd name="connsiteY1" fmla="*/ 0 h 5924550"/>
              <a:gd name="connsiteX2" fmla="*/ 0 w 7834312"/>
              <a:gd name="connsiteY2" fmla="*/ 1665685 h 5924550"/>
              <a:gd name="connsiteX3" fmla="*/ 1033462 w 7834312"/>
              <a:gd name="connsiteY3" fmla="*/ 1665685 h 5924550"/>
              <a:gd name="connsiteX4" fmla="*/ 1033462 w 7834312"/>
              <a:gd name="connsiteY4" fmla="*/ 3982640 h 5924550"/>
              <a:gd name="connsiteX5" fmla="*/ 0 w 7834312"/>
              <a:gd name="connsiteY5" fmla="*/ 3982640 h 5924550"/>
              <a:gd name="connsiteX6" fmla="*/ 0 w 7834312"/>
              <a:gd name="connsiteY6" fmla="*/ 5924550 h 5924550"/>
              <a:gd name="connsiteX7" fmla="*/ 7834312 w 7834312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4312" h="5924550">
                <a:moveTo>
                  <a:pt x="7834312" y="0"/>
                </a:moveTo>
                <a:lnTo>
                  <a:pt x="0" y="0"/>
                </a:lnTo>
                <a:lnTo>
                  <a:pt x="0" y="1665685"/>
                </a:lnTo>
                <a:lnTo>
                  <a:pt x="1033462" y="1665685"/>
                </a:lnTo>
                <a:lnTo>
                  <a:pt x="1033462" y="3982640"/>
                </a:lnTo>
                <a:lnTo>
                  <a:pt x="0" y="3982640"/>
                </a:lnTo>
                <a:lnTo>
                  <a:pt x="0" y="5924550"/>
                </a:lnTo>
                <a:lnTo>
                  <a:pt x="7834312" y="5924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038514-112A-4AE2-BA52-286C38492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10675" y="2579352"/>
            <a:ext cx="2381250" cy="14230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27393D-ACFC-4AC9-93A3-FE24F0D12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129259" y="3009387"/>
            <a:ext cx="4138612" cy="56299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634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760CB-267C-4B96-8D93-EA775230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F8915-ABFD-4CAE-AC61-1E1B2B1C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7218A-692D-4EB0-817E-60AFD432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5A4AB60-E1AB-4239-BFC7-C10A235B18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00899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3300DCB-9114-4ADF-8664-EFDD2C7A6E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321396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69E913-93AE-4878-BA45-C2A83F5AC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4683183"/>
            <a:ext cx="3281555" cy="10676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306DC8-5642-4A13-B67A-9BF5A74DB8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4303679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C0CA179-9852-4BA8-8E7D-8C5F43775E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159" y="2715236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51735A5-9931-4467-9BBD-D622219F38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65159" y="2335733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5467CBB-A84A-4371-9C2F-3BD7181223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65159" y="4697520"/>
            <a:ext cx="3281555" cy="10676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96B9F0-428C-454F-A050-D0D8E87142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65159" y="4318016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BEB11F1-0872-4500-8CBB-63D9F6BBA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89832" y="2715236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D1E8BAA-941F-4D25-92A6-7E9A2C3664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832" y="2335733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E5E59-1A85-4D6C-9DFC-E288DD5ABE98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B2D7D-08A6-4C69-B43C-2288E5BB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58420"/>
            <a:ext cx="6408851" cy="66596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6917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CFDE121-67A1-407B-A6E2-D5B255A4F712}"/>
              </a:ext>
            </a:extLst>
          </p:cNvPr>
          <p:cNvSpPr/>
          <p:nvPr userDrawn="1"/>
        </p:nvSpPr>
        <p:spPr>
          <a:xfrm>
            <a:off x="1282168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C2B05-C32D-4F66-8BDA-0F4824844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575672" y="4121035"/>
            <a:ext cx="3337712" cy="63919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AE0851-B0C9-475B-8AD9-7C6A141FDDE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14645" y="758825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254E01-FD47-43F3-A74C-720A0EA4C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645" y="1388209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B911B77-02F4-42D2-8639-A3F7EAFB71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4645" y="1767713"/>
            <a:ext cx="3281555" cy="11257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0FBF118A-5599-4A55-9939-8075D74851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14645" y="3251858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66BB17E-99F0-43A3-99AA-F92869531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645" y="3866925"/>
            <a:ext cx="3281555" cy="42889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34F74CA-3E2F-4F3A-BE25-F8D95721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645" y="4248925"/>
            <a:ext cx="3281555" cy="142921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B5A383D6-9A09-46E4-8DD5-684C3B04E1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77157" y="773142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6D712C8-D0F1-407A-AAC4-D86C1FDDCD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2244" y="1388209"/>
            <a:ext cx="3281556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1C731A4-58E7-4726-BFC7-23260BCD62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2244" y="1767713"/>
            <a:ext cx="3281556" cy="11257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533CF28F-2EF0-4DE6-AD35-043AAA87EEC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2244" y="3237794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8ABB59-CA95-470C-A29D-627B16E69E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2244" y="3866925"/>
            <a:ext cx="3281556" cy="42889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571488-55CE-40DF-84B6-A5166E2BEF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2244" y="4248925"/>
            <a:ext cx="3281556" cy="142921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15CF3-8EFD-40BC-B749-25F401BC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DB08D-5054-4577-AA1B-BA9D87CF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F9931-2A77-46BF-822E-D503CEAF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1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93F3E0E-712E-4821-A89E-6727BD3825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66725"/>
            <a:ext cx="4858139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311D2-47FE-44C1-9B1C-179CAA33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FF648-B296-4801-91A9-A6868BFA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DEC1K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4D7C8-0561-4530-BCD5-AB0BB197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50F7E33-83E1-4951-9CEC-14866D6A3C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98135" y="2759613"/>
            <a:ext cx="2824355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01B4AA-8A2C-488B-A306-BC09BA1C66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8135" y="2176946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79840D9-3F3D-4DFB-9592-867BB8CA12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5966" y="2759613"/>
            <a:ext cx="2595758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2DFBC7C-0887-40D8-93DA-CBE9F58B1C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45966" y="2176946"/>
            <a:ext cx="2595758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C60B52-4450-4317-A5DF-A3E617C12A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8135" y="4712146"/>
            <a:ext cx="2824355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5F1DE6B-CBDA-40EB-A055-4FDC09ACC6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8135" y="4129479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9593E99-8D88-45AD-83AF-7F7F9AB693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966" y="4712146"/>
            <a:ext cx="2595758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95823CC-CA7F-4F5B-B442-48A3969693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5966" y="4129479"/>
            <a:ext cx="2595758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87501-8949-4796-90C5-50D20B54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411" y="941112"/>
            <a:ext cx="6074545" cy="63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6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70A3F71-78A0-4742-B701-4A1489F5A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69108"/>
            <a:ext cx="4243755" cy="20771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CB7E97A-4B46-429D-80E3-5A2E689EFA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75" y="466724"/>
            <a:ext cx="9191625" cy="6391275"/>
          </a:xfrm>
          <a:custGeom>
            <a:avLst/>
            <a:gdLst>
              <a:gd name="connsiteX0" fmla="*/ 0 w 9191625"/>
              <a:gd name="connsiteY0" fmla="*/ 0 h 6391275"/>
              <a:gd name="connsiteX1" fmla="*/ 9191625 w 9191625"/>
              <a:gd name="connsiteY1" fmla="*/ 0 h 6391275"/>
              <a:gd name="connsiteX2" fmla="*/ 9191625 w 9191625"/>
              <a:gd name="connsiteY2" fmla="*/ 6391275 h 6391275"/>
              <a:gd name="connsiteX3" fmla="*/ 0 w 9191625"/>
              <a:gd name="connsiteY3" fmla="*/ 6391275 h 6391275"/>
              <a:gd name="connsiteX4" fmla="*/ 0 w 9191625"/>
              <a:gd name="connsiteY4" fmla="*/ 4779506 h 6391275"/>
              <a:gd name="connsiteX5" fmla="*/ 1243380 w 9191625"/>
              <a:gd name="connsiteY5" fmla="*/ 4779506 h 6391275"/>
              <a:gd name="connsiteX6" fmla="*/ 1243380 w 9191625"/>
              <a:gd name="connsiteY6" fmla="*/ 2702384 h 6391275"/>
              <a:gd name="connsiteX7" fmla="*/ 0 w 9191625"/>
              <a:gd name="connsiteY7" fmla="*/ 2702384 h 63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1625" h="6391275">
                <a:moveTo>
                  <a:pt x="0" y="0"/>
                </a:moveTo>
                <a:lnTo>
                  <a:pt x="9191625" y="0"/>
                </a:lnTo>
                <a:lnTo>
                  <a:pt x="9191625" y="6391275"/>
                </a:lnTo>
                <a:lnTo>
                  <a:pt x="0" y="6391275"/>
                </a:lnTo>
                <a:lnTo>
                  <a:pt x="0" y="4779506"/>
                </a:lnTo>
                <a:lnTo>
                  <a:pt x="1243380" y="4779506"/>
                </a:lnTo>
                <a:lnTo>
                  <a:pt x="1243380" y="2702384"/>
                </a:lnTo>
                <a:lnTo>
                  <a:pt x="0" y="27023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9D5F7-4F29-467D-8261-4E075BB20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C6787-293A-4CC2-A2D2-E2881CC6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1C36F-4448-4279-8552-28C42EC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CB8AC8A-361C-4A01-AEB1-112BEAC48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133" y="3384898"/>
            <a:ext cx="3519487" cy="15883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47092-EAA4-4108-A528-108AD1F9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518" y="2211168"/>
            <a:ext cx="5829300" cy="6620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0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FABFC7-4108-49F4-A75A-5AB472AA2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47139"/>
            <a:ext cx="12192000" cy="1163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62CB3A-11BC-4C5C-B53D-B965CFA2B6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3544135 h 5924550"/>
              <a:gd name="connsiteX1" fmla="*/ 11258550 w 11258550"/>
              <a:gd name="connsiteY1" fmla="*/ 3544135 h 5924550"/>
              <a:gd name="connsiteX2" fmla="*/ 11258550 w 11258550"/>
              <a:gd name="connsiteY2" fmla="*/ 5924550 h 5924550"/>
              <a:gd name="connsiteX3" fmla="*/ 0 w 11258550"/>
              <a:gd name="connsiteY3" fmla="*/ 5924550 h 5924550"/>
              <a:gd name="connsiteX4" fmla="*/ 0 w 11258550"/>
              <a:gd name="connsiteY4" fmla="*/ 0 h 5924550"/>
              <a:gd name="connsiteX5" fmla="*/ 11258550 w 11258550"/>
              <a:gd name="connsiteY5" fmla="*/ 0 h 5924550"/>
              <a:gd name="connsiteX6" fmla="*/ 11258550 w 11258550"/>
              <a:gd name="connsiteY6" fmla="*/ 2380414 h 5924550"/>
              <a:gd name="connsiteX7" fmla="*/ 0 w 11258550"/>
              <a:gd name="connsiteY7" fmla="*/ 2380414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3544135"/>
                </a:moveTo>
                <a:lnTo>
                  <a:pt x="11258550" y="3544135"/>
                </a:lnTo>
                <a:lnTo>
                  <a:pt x="11258550" y="5924550"/>
                </a:lnTo>
                <a:lnTo>
                  <a:pt x="0" y="5924550"/>
                </a:lnTo>
                <a:close/>
                <a:moveTo>
                  <a:pt x="0" y="0"/>
                </a:moveTo>
                <a:lnTo>
                  <a:pt x="11258550" y="0"/>
                </a:lnTo>
                <a:lnTo>
                  <a:pt x="11258550" y="2380414"/>
                </a:lnTo>
                <a:lnTo>
                  <a:pt x="0" y="23804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EBBDF-3A3F-40FD-9752-1D92BFAD19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9738" y="3001020"/>
            <a:ext cx="8412524" cy="938559"/>
          </a:xfrm>
        </p:spPr>
        <p:txBody>
          <a:bodyPr/>
          <a:lstStyle>
            <a:lvl1pPr algn="ctr">
              <a:defRPr sz="5000" spc="1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6232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57E51-8279-450D-ABC2-889F91AD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F52AC3-8AAB-49A9-8BB4-9A82193F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2EBEF-1685-466C-9FC9-D1A2D4A6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360F31D-8187-4BBF-807F-BCD7628363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" y="466725"/>
            <a:ext cx="6096000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61D3AC4-50E4-442B-88DA-99E01D461F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0" y="2183098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BA1C8C7-E942-4381-8DFB-35C0D375D5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4200" y="1632228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619FB69F-436E-4680-805E-129656D1FC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4200" y="3732794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9EEFB823-5D40-4C5F-8E5C-8DA5459631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200" y="3181924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7A70DDF-2854-466D-AE9A-7AA7BF3298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200" y="5307885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6C41E82-34D6-471D-81E8-FCA62C7F22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4757015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E1AE8-90BE-4DE3-93E9-B997D48FE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3162" y="668924"/>
            <a:ext cx="6041908" cy="6420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056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B566-AB0F-4A84-A379-5B7A132A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B01EE-E344-461A-85A0-3AA7F83A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9A25E-2DC1-49B1-A962-EFCDB81F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848D9ED-15C8-4EA0-B95F-CFD1BAF0A5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75743"/>
            <a:ext cx="6475268" cy="5915532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EF9385-3B06-4216-9420-A91190C6B7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91419" y="1125633"/>
            <a:ext cx="2937452" cy="11926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01ADD07-F155-4B1F-B204-2284F6999B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1419" y="746129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29012F5-57FB-4F6F-8FF8-DBA65EC1EF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1419" y="4716842"/>
            <a:ext cx="2937452" cy="11066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F8E7E45-85D4-40EE-836F-76055F0F8E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91419" y="4337338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315DB3C-D2E4-4310-8A18-71457CBD7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91419" y="2964253"/>
            <a:ext cx="2937452" cy="11066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8DBA9F3-328C-4BAE-A2E1-0FBFE3A476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1419" y="2584749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7365-7137-471F-BFE9-2F6C36293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914546" y="3092260"/>
            <a:ext cx="5719734" cy="6824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7392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826315-2B7F-4C57-86AC-F861837D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E89F0-5C7D-4785-9E27-B2AC9192E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B7DCF-7168-4376-8641-10965E65A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98FEF-9751-417B-82B2-BBAD07665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r>
              <a:rPr lang="en-US" dirty="0"/>
              <a:t>PITCH DEC1K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7CE99-0833-4AF7-954F-3E4BD5F9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0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 cap="all" spc="200" baseline="0">
          <a:ln w="19050">
            <a:solidFill>
              <a:schemeClr val="accent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hyperlink" Target="https://www.kaggle.com/datasets/mamadoudiallo/5-year-survival-of-nba-rookies-from-1980201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Confetti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close-up of a person pouring liquid into a glass&#10;&#10;Description automatically generated with low confidence">
            <a:extLst>
              <a:ext uri="{FF2B5EF4-FFF2-40B4-BE49-F238E27FC236}">
                <a16:creationId xmlns:a16="http://schemas.microsoft.com/office/drawing/2014/main" id="{F30AD7B2-0408-921B-D4AF-76BAF5038A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alphaModFix amt="84000"/>
          </a:blip>
          <a:srcRect t="22927" b="22927"/>
          <a:stretch>
            <a:fillRect/>
          </a:stretch>
        </p:blipFill>
        <p:spPr>
          <a:xfrm>
            <a:off x="466725" y="410547"/>
            <a:ext cx="11258550" cy="59245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1A5B04-2A0C-49EF-AC0E-822E3C090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60920" y="5499933"/>
            <a:ext cx="4270159" cy="33924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Muthukumar Kadhirvel​​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1C2DF-EAE5-489A-3AAD-31C9FF50E4FE}"/>
              </a:ext>
            </a:extLst>
          </p:cNvPr>
          <p:cNvSpPr txBox="1"/>
          <p:nvPr/>
        </p:nvSpPr>
        <p:spPr>
          <a:xfrm>
            <a:off x="466725" y="1978223"/>
            <a:ext cx="5629275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2"/>
                </a:solidFill>
                <a:latin typeface="Castellar" panose="020A0402060406010301" pitchFamily="18" charset="0"/>
              </a:rPr>
              <a:t>5 Year Survival </a:t>
            </a:r>
          </a:p>
          <a:p>
            <a:pPr algn="ctr"/>
            <a:r>
              <a:rPr lang="en-US" sz="4400" b="1" dirty="0">
                <a:solidFill>
                  <a:schemeClr val="bg2"/>
                </a:solidFill>
                <a:latin typeface="Castellar" panose="020A0402060406010301" pitchFamily="18" charset="0"/>
              </a:rPr>
              <a:t>of </a:t>
            </a:r>
          </a:p>
          <a:p>
            <a:pPr algn="ctr"/>
            <a:r>
              <a:rPr lang="en-US" sz="4400" b="1" dirty="0">
                <a:solidFill>
                  <a:schemeClr val="bg2"/>
                </a:solidFill>
                <a:latin typeface="Castellar" panose="020A0402060406010301" pitchFamily="18" charset="0"/>
              </a:rPr>
              <a:t>NBA Rookies</a:t>
            </a:r>
            <a:endParaRPr lang="en-IN" sz="4400" b="1" dirty="0">
              <a:solidFill>
                <a:schemeClr val="bg2"/>
              </a:solidFill>
              <a:latin typeface="Castellar" panose="020A0402060406010301" pitchFamily="18" charset="0"/>
            </a:endParaRPr>
          </a:p>
        </p:txBody>
      </p:sp>
      <p:pic>
        <p:nvPicPr>
          <p:cNvPr id="33" name="Audio 32">
            <a:hlinkClick r:id="" action="ppaction://media"/>
            <a:extLst>
              <a:ext uri="{FF2B5EF4-FFF2-40B4-BE49-F238E27FC236}">
                <a16:creationId xmlns:a16="http://schemas.microsoft.com/office/drawing/2014/main" id="{EB12A06F-3B5D-0DB9-0CC8-B40EE69D88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906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45"/>
    </mc:Choice>
    <mc:Fallback xmlns="">
      <p:transition spd="slow" advTm="13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448815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846" y="658420"/>
            <a:ext cx="8440579" cy="665965"/>
          </a:xfrm>
        </p:spPr>
        <p:txBody>
          <a:bodyPr/>
          <a:lstStyle/>
          <a:p>
            <a:pPr algn="ctr"/>
            <a:r>
              <a:rPr lang="en-US" dirty="0"/>
              <a:t>Model Evaluation </a:t>
            </a:r>
            <a:r>
              <a:rPr lang="en-US" sz="2800" dirty="0"/>
              <a:t>(Cont.)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1468CFE3-6F46-59CD-BD20-4262541084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9846" y="2131949"/>
            <a:ext cx="10420350" cy="1808525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Random Forest Classifier – Better Accuracy and Confusion Matrix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MinMaxScaler was performed on the dataset and accuracy and Confusion Matrix yielded lower results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B71071B7-80E8-F9B7-54DD-67E31E4DD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46" y="3660829"/>
            <a:ext cx="2895851" cy="2720576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1A1FC05-842C-F156-C50E-1E74FC62D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865" y="3660829"/>
            <a:ext cx="3619814" cy="2690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DD9F03-059A-3677-5C9D-80BA479C6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295" y="4044889"/>
            <a:ext cx="3709029" cy="2154691"/>
          </a:xfrm>
          <a:prstGeom prst="rect">
            <a:avLst/>
          </a:prstGeom>
        </p:spPr>
      </p:pic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0858FA79-24D0-2C50-4D1F-CF412F3713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1784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78"/>
    </mc:Choice>
    <mc:Fallback xmlns="">
      <p:transition spd="slow" advTm="29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1468CFE3-6F46-59CD-BD20-4262541084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5825" y="2171700"/>
            <a:ext cx="10420350" cy="4344053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Random Forest Classifier model yielded the best results and will be used to go ahead with implementation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Continue to input more sample data that becomes available to retrain our model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Recurring mechanism to keep the model in line with the current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use this model to predict binary classification problems in other sports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Factors like Race/ Injuries etc. could also be crucial factors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859EC18E-2D97-DBAA-7168-DDF3C1DDE0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2958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12"/>
    </mc:Choice>
    <mc:Fallback xmlns="">
      <p:transition spd="slow" advTm="38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1468CFE3-6F46-59CD-BD20-4262541084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5825" y="2171700"/>
            <a:ext cx="10420350" cy="2231901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ea typeface="Times New Roman" panose="02020603050405020304" pitchFamily="18" charset="0"/>
              </a:rPr>
              <a:t>Wright, S. </a:t>
            </a:r>
            <a:r>
              <a:rPr lang="en-IN" i="1" dirty="0">
                <a:effectLst/>
                <a:ea typeface="Times New Roman" panose="02020603050405020304" pitchFamily="18" charset="0"/>
              </a:rPr>
              <a:t>et al.</a:t>
            </a:r>
            <a:r>
              <a:rPr lang="en-IN" dirty="0">
                <a:effectLst/>
                <a:ea typeface="Times New Roman" panose="02020603050405020304" pitchFamily="18" charset="0"/>
              </a:rPr>
              <a:t> (2022) </a:t>
            </a:r>
            <a:r>
              <a:rPr lang="en-IN" i="1" dirty="0">
                <a:effectLst/>
                <a:ea typeface="Times New Roman" panose="02020603050405020304" pitchFamily="18" charset="0"/>
              </a:rPr>
              <a:t>NBA rookie contracts explained</a:t>
            </a:r>
            <a:r>
              <a:rPr lang="en-IN" dirty="0">
                <a:effectLst/>
                <a:ea typeface="Times New Roman" panose="02020603050405020304" pitchFamily="18" charset="0"/>
              </a:rPr>
              <a:t>, </a:t>
            </a:r>
            <a:r>
              <a:rPr lang="en-IN" i="1" dirty="0">
                <a:effectLst/>
                <a:ea typeface="Times New Roman" panose="02020603050405020304" pitchFamily="18" charset="0"/>
              </a:rPr>
              <a:t>Franchise Sports</a:t>
            </a:r>
            <a:r>
              <a:rPr lang="en-IN" dirty="0">
                <a:effectLst/>
                <a:ea typeface="Times New Roman" panose="02020603050405020304" pitchFamily="18" charset="0"/>
              </a:rPr>
              <a:t>. Available at: https://franchisesports.co.uk/nba-rookie-contracts-explained (Accessed: March 19, 2023).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ea typeface="Times New Roman" panose="02020603050405020304" pitchFamily="18" charset="0"/>
              </a:rPr>
              <a:t>Luke (2021) </a:t>
            </a:r>
            <a:r>
              <a:rPr lang="en-IN" i="1" dirty="0">
                <a:effectLst/>
                <a:ea typeface="Times New Roman" panose="02020603050405020304" pitchFamily="18" charset="0"/>
              </a:rPr>
              <a:t>What is the average career length of an NBA player?</a:t>
            </a:r>
            <a:r>
              <a:rPr lang="en-IN" dirty="0">
                <a:effectLst/>
                <a:ea typeface="Times New Roman" panose="02020603050405020304" pitchFamily="18" charset="0"/>
              </a:rPr>
              <a:t>, </a:t>
            </a:r>
            <a:r>
              <a:rPr lang="en-IN" i="1" dirty="0">
                <a:effectLst/>
                <a:ea typeface="Times New Roman" panose="02020603050405020304" pitchFamily="18" charset="0"/>
              </a:rPr>
              <a:t>Dunk or Three</a:t>
            </a:r>
            <a:r>
              <a:rPr lang="en-IN" dirty="0">
                <a:effectLst/>
                <a:ea typeface="Times New Roman" panose="02020603050405020304" pitchFamily="18" charset="0"/>
              </a:rPr>
              <a:t>. Available at: https://dunkorthree.com/nba-player-career-length/ (Accessed: March 19, 2023).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>
                <a:effectLst/>
                <a:ea typeface="Times New Roman" panose="02020603050405020304" pitchFamily="18" charset="0"/>
              </a:rPr>
              <a:t>Daubs, K. (2021, November 25). </a:t>
            </a:r>
            <a:r>
              <a:rPr lang="en-IN" i="1" dirty="0">
                <a:effectLst/>
                <a:ea typeface="Times New Roman" panose="02020603050405020304" pitchFamily="18" charset="0"/>
              </a:rPr>
              <a:t>Top 10 NBA players with the most PPG during a rookie season</a:t>
            </a:r>
            <a:r>
              <a:rPr lang="en-IN" dirty="0">
                <a:effectLst/>
                <a:ea typeface="Times New Roman" panose="02020603050405020304" pitchFamily="18" charset="0"/>
              </a:rPr>
              <a:t>. Retrieved April 2, 2023, from https://fadeawayworld.net/nba/top-10-nba-players-with-the-most-ppg-during-a-rookie-season-wilt-chamberlain-was-a-scoring-god-since-his-first-season 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4B65E17-A6AF-57EE-1342-B12A9562CD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314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4"/>
    </mc:Choice>
    <mc:Fallback xmlns="">
      <p:transition spd="slow" advTm="12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61" descr="Basketball going into hoop against sky">
            <a:extLst>
              <a:ext uri="{FF2B5EF4-FFF2-40B4-BE49-F238E27FC236}">
                <a16:creationId xmlns:a16="http://schemas.microsoft.com/office/drawing/2014/main" id="{54C0C81E-F244-ADEA-A9B0-99E78CA5C4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288"/>
          <a:stretch/>
        </p:blipFill>
        <p:spPr>
          <a:xfrm>
            <a:off x="3019425" y="466724"/>
            <a:ext cx="9191625" cy="6391275"/>
          </a:xfrm>
          <a:custGeom>
            <a:avLst/>
            <a:gdLst>
              <a:gd name="connsiteX0" fmla="*/ 0 w 9191625"/>
              <a:gd name="connsiteY0" fmla="*/ 0 h 6391275"/>
              <a:gd name="connsiteX1" fmla="*/ 9191625 w 9191625"/>
              <a:gd name="connsiteY1" fmla="*/ 0 h 6391275"/>
              <a:gd name="connsiteX2" fmla="*/ 9191625 w 9191625"/>
              <a:gd name="connsiteY2" fmla="*/ 6391275 h 6391275"/>
              <a:gd name="connsiteX3" fmla="*/ 0 w 9191625"/>
              <a:gd name="connsiteY3" fmla="*/ 6391275 h 6391275"/>
              <a:gd name="connsiteX4" fmla="*/ 0 w 9191625"/>
              <a:gd name="connsiteY4" fmla="*/ 4779506 h 6391275"/>
              <a:gd name="connsiteX5" fmla="*/ 1243380 w 9191625"/>
              <a:gd name="connsiteY5" fmla="*/ 4779506 h 6391275"/>
              <a:gd name="connsiteX6" fmla="*/ 1243380 w 9191625"/>
              <a:gd name="connsiteY6" fmla="*/ 2702384 h 6391275"/>
              <a:gd name="connsiteX7" fmla="*/ 0 w 9191625"/>
              <a:gd name="connsiteY7" fmla="*/ 2702384 h 63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1625" h="6391275">
                <a:moveTo>
                  <a:pt x="0" y="0"/>
                </a:moveTo>
                <a:lnTo>
                  <a:pt x="9191625" y="0"/>
                </a:lnTo>
                <a:lnTo>
                  <a:pt x="9191625" y="6391275"/>
                </a:lnTo>
                <a:lnTo>
                  <a:pt x="0" y="6391275"/>
                </a:lnTo>
                <a:lnTo>
                  <a:pt x="0" y="4779506"/>
                </a:lnTo>
                <a:lnTo>
                  <a:pt x="1243380" y="4779506"/>
                </a:lnTo>
                <a:lnTo>
                  <a:pt x="1243380" y="2702384"/>
                </a:lnTo>
                <a:lnTo>
                  <a:pt x="0" y="2702384"/>
                </a:lnTo>
                <a:close/>
              </a:path>
            </a:pathLst>
          </a:cu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9231E-2BB7-4BA4-A7BF-F2CDCEBB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BF860B6F-2FE3-4DE6-9496-980E987E7466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800"/>
          </a:p>
        </p:txBody>
      </p:sp>
      <p:sp>
        <p:nvSpPr>
          <p:cNvPr id="160" name="Text Placeholder 159">
            <a:extLst>
              <a:ext uri="{FF2B5EF4-FFF2-40B4-BE49-F238E27FC236}">
                <a16:creationId xmlns:a16="http://schemas.microsoft.com/office/drawing/2014/main" id="{494105F6-F94F-433A-BC1D-B4F5A9AFEE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2133" y="3384898"/>
            <a:ext cx="3519487" cy="158839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Muthukumar Kadhirvel​​</a:t>
            </a:r>
          </a:p>
          <a:p>
            <a:pPr>
              <a:spcAft>
                <a:spcPts val="600"/>
              </a:spcAft>
            </a:pPr>
            <a:r>
              <a:rPr lang="en-US"/>
              <a:t>402-301-2069</a:t>
            </a:r>
          </a:p>
          <a:p>
            <a:pPr>
              <a:spcAft>
                <a:spcPts val="600"/>
              </a:spcAft>
            </a:pPr>
            <a:r>
              <a:rPr lang="en-US"/>
              <a:t>mkadhirvel@my365.bellevue.edu</a:t>
            </a:r>
          </a:p>
        </p:txBody>
      </p:sp>
      <p:sp>
        <p:nvSpPr>
          <p:cNvPr id="5" name="Title 110">
            <a:extLst>
              <a:ext uri="{FF2B5EF4-FFF2-40B4-BE49-F238E27FC236}">
                <a16:creationId xmlns:a16="http://schemas.microsoft.com/office/drawing/2014/main" id="{167F2D9D-8CF1-0B0E-8838-BC4EE8FBA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1758" y="6032851"/>
            <a:ext cx="5327779" cy="665965"/>
          </a:xfrm>
        </p:spPr>
        <p:txBody>
          <a:bodyPr/>
          <a:lstStyle/>
          <a:p>
            <a:pPr algn="ctr"/>
            <a:r>
              <a:rPr lang="en-US" sz="5400" b="1" u="sng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723DFBD0-8B0F-AD33-8DC8-78C1E229C8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191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47"/>
    </mc:Choice>
    <mc:Fallback xmlns="">
      <p:transition spd="slow" advTm="10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BUSINESS Problem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399C33D9-73E8-F171-7749-80CF3C0EC7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5825" y="2171700"/>
            <a:ext cx="10420350" cy="3606755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Rookies - professional athletes in their first year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NBA draft - Add rookies to their teams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First round of the NBA draft - Contract is of 2 years with full guarantee and the 3rd and 4th years being options.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Rest - Contract from 1 to 4 years with no guarantees.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Average career length of an NBA player is 4.5 years.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Identify rookie players who will benefit them in the long term.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Build predictive model using rookie year statistics that predicts whether a rookie NBA player will last 5 or more years in the league</a:t>
            </a:r>
          </a:p>
        </p:txBody>
      </p:sp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34D1DBAB-011E-654F-3B55-AEF7ACDDD2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161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323"/>
    </mc:Choice>
    <mc:Fallback xmlns="">
      <p:transition spd="slow" advTm="47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79267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4" name="Text Placeholder 123">
            <a:extLst>
              <a:ext uri="{FF2B5EF4-FFF2-40B4-BE49-F238E27FC236}">
                <a16:creationId xmlns:a16="http://schemas.microsoft.com/office/drawing/2014/main" id="{3190266D-0F33-45C1-99B6-88C3D275A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6" y="2160925"/>
            <a:ext cx="10414516" cy="328741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Rookie year statistics dataset from </a:t>
            </a:r>
            <a:r>
              <a:rPr lang="en-US" dirty="0">
                <a:hlinkClick r:id="rId4"/>
              </a:rPr>
              <a:t>Kaggle</a:t>
            </a:r>
            <a:r>
              <a:rPr lang="en-US" dirty="0"/>
              <a:t> ​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Contains the rookie year statistics of players from 1980 to 2015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Has 1424 rows and 22 columns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Feature variables</a:t>
            </a:r>
            <a:r>
              <a:rPr lang="en-US" dirty="0"/>
              <a:t> – All variables except target are numeric and continuous variables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Target variable</a:t>
            </a:r>
            <a:r>
              <a:rPr lang="en-US" dirty="0"/>
              <a:t> – Whether rookie player will last 5 years in the league ( 0 – No / 1 – Yes)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No missing or NULL values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Since all variables are numeric and continuous there is no need to create dummy variables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625" y="648885"/>
            <a:ext cx="7328750" cy="665965"/>
          </a:xfrm>
        </p:spPr>
        <p:txBody>
          <a:bodyPr/>
          <a:lstStyle/>
          <a:p>
            <a:pPr algn="ctr"/>
            <a:r>
              <a:rPr lang="en-US" dirty="0"/>
              <a:t>Data Processing - EDA</a:t>
            </a:r>
          </a:p>
        </p:txBody>
      </p:sp>
      <p:sp>
        <p:nvSpPr>
          <p:cNvPr id="13" name="Text Placeholder 129">
            <a:extLst>
              <a:ext uri="{FF2B5EF4-FFF2-40B4-BE49-F238E27FC236}">
                <a16:creationId xmlns:a16="http://schemas.microsoft.com/office/drawing/2014/main" id="{0A9F5A12-4E48-2596-DA90-715B780C3578}"/>
              </a:ext>
            </a:extLst>
          </p:cNvPr>
          <p:cNvSpPr txBox="1">
            <a:spLocks/>
          </p:cNvSpPr>
          <p:nvPr/>
        </p:nvSpPr>
        <p:spPr>
          <a:xfrm>
            <a:off x="838197" y="4590472"/>
            <a:ext cx="10414521" cy="1179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 Placeholder 130">
            <a:extLst>
              <a:ext uri="{FF2B5EF4-FFF2-40B4-BE49-F238E27FC236}">
                <a16:creationId xmlns:a16="http://schemas.microsoft.com/office/drawing/2014/main" id="{A6E57C20-C632-3714-B804-478A721FD11F}"/>
              </a:ext>
            </a:extLst>
          </p:cNvPr>
          <p:cNvSpPr txBox="1">
            <a:spLocks/>
          </p:cNvSpPr>
          <p:nvPr/>
        </p:nvSpPr>
        <p:spPr>
          <a:xfrm>
            <a:off x="838198" y="4164079"/>
            <a:ext cx="10414519" cy="4263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00" baseline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35EDBCB6-DE62-6251-EFF7-4E88E3BA6E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0676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81"/>
    </mc:Choice>
    <mc:Fallback xmlns="">
      <p:transition spd="slow" advTm="49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Visualization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DFCE3146-AECE-20DC-4F22-E2FDBAC257FC}"/>
              </a:ext>
            </a:extLst>
          </p:cNvPr>
          <p:cNvSpPr txBox="1">
            <a:spLocks/>
          </p:cNvSpPr>
          <p:nvPr/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C1158025-8C51-457F-32FA-CF9FAC992D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3450" y="1324385"/>
            <a:ext cx="10420350" cy="1568802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Games Played - Rookies that play less than 60 games do not last 5 years in the league.</a:t>
            </a:r>
          </a:p>
        </p:txBody>
      </p:sp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E3797E31-86B3-6247-220A-5A6729440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" y="1916174"/>
            <a:ext cx="10467975" cy="19540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D73711-E006-E5C3-963F-5483C8076790}"/>
              </a:ext>
            </a:extLst>
          </p:cNvPr>
          <p:cNvSpPr txBox="1"/>
          <p:nvPr/>
        </p:nvSpPr>
        <p:spPr>
          <a:xfrm>
            <a:off x="933450" y="3870199"/>
            <a:ext cx="10325100" cy="461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Minutes Played - Rookies that play less than 15 minutes per game do not last 5 years in the league.</a:t>
            </a:r>
          </a:p>
        </p:txBody>
      </p:sp>
      <p:pic>
        <p:nvPicPr>
          <p:cNvPr id="10" name="Picture 9" descr="Chart, bar chart">
            <a:extLst>
              <a:ext uri="{FF2B5EF4-FFF2-40B4-BE49-F238E27FC236}">
                <a16:creationId xmlns:a16="http://schemas.microsoft.com/office/drawing/2014/main" id="{65B48210-B041-8843-F8D3-57F481BC4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75" y="4461987"/>
            <a:ext cx="10467975" cy="2009095"/>
          </a:xfrm>
          <a:prstGeom prst="rect">
            <a:avLst/>
          </a:pr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29F21334-67A6-EE4D-B794-10952ADFE9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1899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46"/>
    </mc:Choice>
    <mc:Fallback xmlns="">
      <p:transition spd="slow" advTm="27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Visualization </a:t>
            </a:r>
            <a:r>
              <a:rPr lang="en-US" sz="2800" dirty="0"/>
              <a:t>(Cont.)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DFCE3146-AECE-20DC-4F22-E2FDBAC257FC}"/>
              </a:ext>
            </a:extLst>
          </p:cNvPr>
          <p:cNvSpPr txBox="1">
            <a:spLocks/>
          </p:cNvSpPr>
          <p:nvPr/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C1158025-8C51-457F-32FA-CF9FAC992D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5825" y="1860198"/>
            <a:ext cx="10420350" cy="1568802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Scatter plots of FGM/FGA and 3P Made/3PA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 positive correlation between field goals made per game and field goals attempted per game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 positive correlation between 3-point field goals made per game and 3-point field goals attempted per game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FF824D7-2C1F-99A0-710A-4DAAAF9D8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926" y="3692277"/>
            <a:ext cx="3856054" cy="2514818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693839F3-76B4-7B7D-D1F5-5343395BB2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364" y="3670082"/>
            <a:ext cx="3711262" cy="2499577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D1D0C97-F370-02D2-3E6A-37770C3495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360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84"/>
    </mc:Choice>
    <mc:Fallback xmlns="">
      <p:transition spd="slow" advTm="244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1575" y="658420"/>
            <a:ext cx="6408851" cy="665965"/>
          </a:xfrm>
        </p:spPr>
        <p:txBody>
          <a:bodyPr/>
          <a:lstStyle/>
          <a:p>
            <a:pPr algn="ctr"/>
            <a:r>
              <a:rPr lang="en-US" dirty="0"/>
              <a:t>Visualization </a:t>
            </a:r>
            <a:r>
              <a:rPr lang="en-US" sz="2800" dirty="0"/>
              <a:t>(Cont.)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DFCE3146-AECE-20DC-4F22-E2FDBAC257FC}"/>
              </a:ext>
            </a:extLst>
          </p:cNvPr>
          <p:cNvSpPr txBox="1">
            <a:spLocks/>
          </p:cNvSpPr>
          <p:nvPr/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C1158025-8C51-457F-32FA-CF9FAC992D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5825" y="1359328"/>
            <a:ext cx="10420350" cy="1159227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Pearson Correlation – Continuous Variables against Target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No variables have good correlation with target variable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Games Played has the most correlation followed by Minutes Played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58F442-ACCB-1EA2-AC7D-EC1317672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895" y="2952444"/>
            <a:ext cx="8192210" cy="3528366"/>
          </a:xfrm>
          <a:prstGeom prst="rect">
            <a:avLst/>
          </a:pr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6EFC42FB-56C1-F43B-D572-2C4DC17087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9021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96"/>
    </mc:Choice>
    <mc:Fallback xmlns="">
      <p:transition spd="slow" advTm="17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Visualization </a:t>
            </a:r>
            <a:r>
              <a:rPr lang="en-US" sz="2800" dirty="0"/>
              <a:t>(Cont.)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DFCE3146-AECE-20DC-4F22-E2FDBAC257FC}"/>
              </a:ext>
            </a:extLst>
          </p:cNvPr>
          <p:cNvSpPr txBox="1">
            <a:spLocks/>
          </p:cNvSpPr>
          <p:nvPr/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C1158025-8C51-457F-32FA-CF9FAC992D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5824" y="1334124"/>
            <a:ext cx="10420350" cy="1159227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Top 10 Feature Importance Scores against Target Variable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Games Played has the most importance followed by Minutes Played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A4AE44B8-EC19-DDB8-48EA-A609A4BDE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755" y="2779067"/>
            <a:ext cx="8596105" cy="3147333"/>
          </a:xfrm>
          <a:prstGeom prst="rect">
            <a:avLst/>
          </a:pr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292794FE-6F60-43D1-A5D6-2A0167C087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9407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42"/>
    </mc:Choice>
    <mc:Fallback xmlns="">
      <p:transition spd="slow" advTm="21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Models and Metrics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1468CFE3-6F46-59CD-BD20-4262541084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5825" y="2171700"/>
            <a:ext cx="10420350" cy="3606755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Binary classification problem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Models Used - ​Logistic Regression / KNN / Support Vector Machine / Random Forest Classifier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Split into training dataset and test dataset in the ratio of 80% to 20%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Target is whether rookie player last 5 years in the league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Features series has the rest of the columns.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Accuracy is used as the evaluation metric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Confusion matrix ensures the number of false positive and false negatives are less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7B52363-CBFF-4E9B-FE7A-384E9870BC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31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50"/>
    </mc:Choice>
    <mc:Fallback xmlns="">
      <p:transition spd="slow" advTm="35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Evaluation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1468CFE3-6F46-59CD-BD20-4262541084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5824" y="1962296"/>
            <a:ext cx="10420350" cy="1257300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Logistic Regression/KNN/Support Vector Machine - Good accuracy but bad at predicting Target variable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Support Vector Machine – Has more False Positives than other models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7FDF1C6-B6CF-33D4-28A3-49B5D66A4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148" y="3562392"/>
            <a:ext cx="2766300" cy="2644369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2306A83-3F4C-4CF9-A44B-2DF022FE5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539" y="3543740"/>
            <a:ext cx="2552921" cy="2644369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24F2544-F635-5856-2C5D-BC9FA6194B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253" y="3506018"/>
            <a:ext cx="3200677" cy="2682472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1FB7AD60-E6E9-1CE6-EA10-8D06D81BB2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0083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51"/>
    </mc:Choice>
    <mc:Fallback xmlns="">
      <p:transition spd="slow" advTm="16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463"/>
      </a:accent1>
      <a:accent2>
        <a:srgbClr val="A8CADC"/>
      </a:accent2>
      <a:accent3>
        <a:srgbClr val="74A9EA"/>
      </a:accent3>
      <a:accent4>
        <a:srgbClr val="04B3C3"/>
      </a:accent4>
      <a:accent5>
        <a:srgbClr val="5F8473"/>
      </a:accent5>
      <a:accent6>
        <a:srgbClr val="D1EF59"/>
      </a:accent6>
      <a:hlink>
        <a:srgbClr val="0563C1"/>
      </a:hlink>
      <a:folHlink>
        <a:srgbClr val="954F72"/>
      </a:folHlink>
    </a:clrScheme>
    <a:fontScheme name="Custom 29">
      <a:majorFont>
        <a:latin typeface="Seaford Bold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care Pitch Deck_TM89652269_Win32_JC_v2" id="{F8764AB5-AEEF-4CC2-ABB0-6738C12D74B7}" vid="{4B84277E-49D1-4747-AC5A-A160BBEACD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064F8B-46A2-4F22-9203-449568FB58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F4F0A7-9599-4FE3-A548-853A09CF02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984FD82-9185-4244-A7C8-36B2990083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1021</TotalTime>
  <Words>679</Words>
  <Application>Microsoft Office PowerPoint</Application>
  <PresentationFormat>Widescreen</PresentationFormat>
  <Paragraphs>79</Paragraphs>
  <Slides>13</Slides>
  <Notes>1</Notes>
  <HiddenSlides>0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Castellar</vt:lpstr>
      <vt:lpstr>Quire Sans</vt:lpstr>
      <vt:lpstr>Seaford</vt:lpstr>
      <vt:lpstr>Seaford Bold</vt:lpstr>
      <vt:lpstr>Office Theme</vt:lpstr>
      <vt:lpstr>PowerPoint Presentation</vt:lpstr>
      <vt:lpstr>BUSINESS Problem</vt:lpstr>
      <vt:lpstr>Data Processing - EDA</vt:lpstr>
      <vt:lpstr>Visualization</vt:lpstr>
      <vt:lpstr>Visualization (Cont.)</vt:lpstr>
      <vt:lpstr>Visualization (Cont.)</vt:lpstr>
      <vt:lpstr>Visualization (Cont.)</vt:lpstr>
      <vt:lpstr>Models and Metrics</vt:lpstr>
      <vt:lpstr>Model Evaluation</vt:lpstr>
      <vt:lpstr>Model Evaluation (Cont.)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ANALYTICS Project</dc:title>
  <dc:creator>Muthukumar Kadhirvel</dc:creator>
  <cp:lastModifiedBy>Muthukumar Kadhirvel</cp:lastModifiedBy>
  <cp:revision>82</cp:revision>
  <dcterms:created xsi:type="dcterms:W3CDTF">2022-11-18T01:23:38Z</dcterms:created>
  <dcterms:modified xsi:type="dcterms:W3CDTF">2023-04-13T05:00:05Z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